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8" r:id="rId3"/>
    <p:sldId id="258" r:id="rId4"/>
    <p:sldId id="269" r:id="rId5"/>
    <p:sldId id="260" r:id="rId6"/>
    <p:sldId id="259" r:id="rId7"/>
    <p:sldId id="261" r:id="rId8"/>
    <p:sldId id="262" r:id="rId9"/>
    <p:sldId id="263" r:id="rId10"/>
    <p:sldId id="265" r:id="rId11"/>
    <p:sldId id="264"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E44E04-171A-41BE-8A49-9A2211939B8F}" type="datetimeFigureOut">
              <a:rPr lang="en-US" smtClean="0"/>
              <a:t>9/25/2015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C98160-EA3A-4B86-9C3B-AFACFFD3BE5B}" type="slidenum">
              <a:rPr lang="en-US" smtClean="0"/>
              <a:t>‹#›</a:t>
            </a:fld>
            <a:endParaRPr lang="en-US"/>
          </a:p>
        </p:txBody>
      </p:sp>
    </p:spTree>
    <p:extLst>
      <p:ext uri="{BB962C8B-B14F-4D97-AF65-F5344CB8AC3E}">
        <p14:creationId xmlns:p14="http://schemas.microsoft.com/office/powerpoint/2010/main" val="43667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Ossian Ward, </a:t>
            </a:r>
            <a:r>
              <a:rPr lang="en-US" u="sng" baseline="0" dirty="0" smtClean="0"/>
              <a:t>Ways of Looking: How to Experience Contemporary Art</a:t>
            </a:r>
            <a:r>
              <a:rPr lang="en-US" baseline="0" dirty="0" smtClean="0"/>
              <a:t> (London: Laurence King Publishing, 2014)</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4</a:t>
            </a:fld>
            <a:endParaRPr lang="en-US"/>
          </a:p>
        </p:txBody>
      </p:sp>
    </p:spTree>
    <p:extLst>
      <p:ext uri="{BB962C8B-B14F-4D97-AF65-F5344CB8AC3E}">
        <p14:creationId xmlns:p14="http://schemas.microsoft.com/office/powerpoint/2010/main" val="17678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Charles E. Burchfield (1893-1967), </a:t>
            </a:r>
            <a:r>
              <a:rPr lang="en-US" i="1" dirty="0" smtClean="0"/>
              <a:t>Lavender</a:t>
            </a:r>
            <a:r>
              <a:rPr lang="en-US" i="1" baseline="0" dirty="0" smtClean="0"/>
              <a:t> and Old Lace</a:t>
            </a:r>
            <a:r>
              <a:rPr lang="en-US" baseline="0" dirty="0" smtClean="0"/>
              <a:t>, 1939-1947, watercolor on paper, NBMAA (1952.29)</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5</a:t>
            </a:fld>
            <a:endParaRPr lang="en-US"/>
          </a:p>
        </p:txBody>
      </p:sp>
    </p:spTree>
    <p:extLst>
      <p:ext uri="{BB962C8B-B14F-4D97-AF65-F5344CB8AC3E}">
        <p14:creationId xmlns:p14="http://schemas.microsoft.com/office/powerpoint/2010/main" val="48078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Nobu</a:t>
            </a:r>
            <a:r>
              <a:rPr lang="en-US" baseline="0" dirty="0" smtClean="0"/>
              <a:t> Fukui (born 1942), </a:t>
            </a:r>
            <a:r>
              <a:rPr lang="en-US" i="1" baseline="0" dirty="0" smtClean="0"/>
              <a:t>Incredulity</a:t>
            </a:r>
            <a:r>
              <a:rPr lang="en-US" baseline="0" dirty="0" smtClean="0"/>
              <a:t>, 2012, mixed media on canvas over panel, NBMAA (2014.04)</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6</a:t>
            </a:fld>
            <a:endParaRPr lang="en-US"/>
          </a:p>
        </p:txBody>
      </p:sp>
    </p:spTree>
    <p:extLst>
      <p:ext uri="{BB962C8B-B14F-4D97-AF65-F5344CB8AC3E}">
        <p14:creationId xmlns:p14="http://schemas.microsoft.com/office/powerpoint/2010/main" val="17792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Charles Webster Hawthorne</a:t>
            </a:r>
            <a:r>
              <a:rPr lang="en-US" baseline="0" dirty="0" smtClean="0"/>
              <a:t> (1872-1930), </a:t>
            </a:r>
            <a:r>
              <a:rPr lang="en-US" i="1" baseline="0" dirty="0" smtClean="0"/>
              <a:t>The Fisher Boy</a:t>
            </a:r>
            <a:r>
              <a:rPr lang="en-US" baseline="0" dirty="0" smtClean="0"/>
              <a:t>, ca. 1906, oil on canvas on board, NBMAA (1912.02)</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7</a:t>
            </a:fld>
            <a:endParaRPr lang="en-US"/>
          </a:p>
        </p:txBody>
      </p:sp>
    </p:spTree>
    <p:extLst>
      <p:ext uri="{BB962C8B-B14F-4D97-AF65-F5344CB8AC3E}">
        <p14:creationId xmlns:p14="http://schemas.microsoft.com/office/powerpoint/2010/main" val="3043844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Dale </a:t>
            </a:r>
            <a:r>
              <a:rPr lang="en-US" dirty="0" err="1" smtClean="0"/>
              <a:t>Chihuly</a:t>
            </a:r>
            <a:r>
              <a:rPr lang="en-US" dirty="0" smtClean="0"/>
              <a:t> (born 1941), </a:t>
            </a:r>
            <a:r>
              <a:rPr lang="en-US" i="1" dirty="0" smtClean="0"/>
              <a:t>Blue and Beyond Blue</a:t>
            </a:r>
            <a:r>
              <a:rPr lang="en-US" dirty="0" smtClean="0"/>
              <a:t>, 2006, glass,</a:t>
            </a:r>
            <a:r>
              <a:rPr lang="en-US" baseline="0" dirty="0" smtClean="0"/>
              <a:t> NBMAA (2007. 127)</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8</a:t>
            </a:fld>
            <a:endParaRPr lang="en-US"/>
          </a:p>
        </p:txBody>
      </p:sp>
    </p:spTree>
    <p:extLst>
      <p:ext uri="{BB962C8B-B14F-4D97-AF65-F5344CB8AC3E}">
        <p14:creationId xmlns:p14="http://schemas.microsoft.com/office/powerpoint/2010/main" val="154632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Cindy Sherman (born 1954), </a:t>
            </a:r>
            <a:r>
              <a:rPr lang="en-US" i="1" dirty="0" smtClean="0"/>
              <a:t>Untitled</a:t>
            </a:r>
            <a:r>
              <a:rPr lang="en-US" dirty="0" smtClean="0"/>
              <a:t>, 2000, </a:t>
            </a:r>
            <a:r>
              <a:rPr lang="en-US" dirty="0" err="1" smtClean="0"/>
              <a:t>cibachrome</a:t>
            </a:r>
            <a:r>
              <a:rPr lang="en-US" dirty="0" smtClean="0"/>
              <a:t> print, NBMAA (2000.88)</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9</a:t>
            </a:fld>
            <a:endParaRPr lang="en-US"/>
          </a:p>
        </p:txBody>
      </p:sp>
    </p:spTree>
    <p:extLst>
      <p:ext uri="{BB962C8B-B14F-4D97-AF65-F5344CB8AC3E}">
        <p14:creationId xmlns:p14="http://schemas.microsoft.com/office/powerpoint/2010/main" val="412632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Matt Clark (1903-1972), </a:t>
            </a:r>
            <a:r>
              <a:rPr lang="en-US" i="1" baseline="0" dirty="0" smtClean="0"/>
              <a:t>Circus Capture</a:t>
            </a:r>
            <a:r>
              <a:rPr lang="en-US" baseline="0" dirty="0" smtClean="0"/>
              <a:t>, 1934, oil on canvas, NBMAA (1966.60 LIC)</a:t>
            </a:r>
            <a:endParaRPr lang="en-US" baseline="0" dirty="0" smtClean="0"/>
          </a:p>
        </p:txBody>
      </p:sp>
      <p:sp>
        <p:nvSpPr>
          <p:cNvPr id="4" name="Slide Number Placeholder 3"/>
          <p:cNvSpPr>
            <a:spLocks noGrp="1"/>
          </p:cNvSpPr>
          <p:nvPr>
            <p:ph type="sldNum" sz="quarter" idx="10"/>
          </p:nvPr>
        </p:nvSpPr>
        <p:spPr/>
        <p:txBody>
          <a:bodyPr/>
          <a:lstStyle/>
          <a:p>
            <a:fld id="{90C98160-EA3A-4B86-9C3B-AFACFFD3BE5B}" type="slidenum">
              <a:rPr lang="en-US" smtClean="0"/>
              <a:t>10</a:t>
            </a:fld>
            <a:endParaRPr lang="en-US"/>
          </a:p>
        </p:txBody>
      </p:sp>
    </p:spTree>
    <p:extLst>
      <p:ext uri="{BB962C8B-B14F-4D97-AF65-F5344CB8AC3E}">
        <p14:creationId xmlns:p14="http://schemas.microsoft.com/office/powerpoint/2010/main" val="398577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Andrew </a:t>
            </a:r>
            <a:r>
              <a:rPr lang="en-US" dirty="0" err="1" smtClean="0"/>
              <a:t>Erdos</a:t>
            </a:r>
            <a:r>
              <a:rPr lang="en-US" dirty="0" smtClean="0"/>
              <a:t> (born 1985), </a:t>
            </a:r>
            <a:r>
              <a:rPr lang="en-US" i="1" dirty="0" smtClean="0"/>
              <a:t>Cheerfully Rooting through Ruby Red Detritus</a:t>
            </a:r>
            <a:r>
              <a:rPr lang="en-US" dirty="0" smtClean="0"/>
              <a:t>,</a:t>
            </a:r>
            <a:r>
              <a:rPr lang="en-US" baseline="0" dirty="0" smtClean="0"/>
              <a:t> 2013, mouth-blown </a:t>
            </a:r>
            <a:r>
              <a:rPr lang="en-US" baseline="0" dirty="0" err="1" smtClean="0"/>
              <a:t>silverized</a:t>
            </a:r>
            <a:r>
              <a:rPr lang="en-US" baseline="0" dirty="0" smtClean="0"/>
              <a:t> glass, two-way mirror, colored crystal, LED lights, Courtesy of Claire Oliver Gallery, New York, NY</a:t>
            </a:r>
            <a:endParaRPr lang="en-US" dirty="0"/>
          </a:p>
        </p:txBody>
      </p:sp>
      <p:sp>
        <p:nvSpPr>
          <p:cNvPr id="4" name="Slide Number Placeholder 3"/>
          <p:cNvSpPr>
            <a:spLocks noGrp="1"/>
          </p:cNvSpPr>
          <p:nvPr>
            <p:ph type="sldNum" sz="quarter" idx="10"/>
          </p:nvPr>
        </p:nvSpPr>
        <p:spPr/>
        <p:txBody>
          <a:bodyPr/>
          <a:lstStyle/>
          <a:p>
            <a:fld id="{90C98160-EA3A-4B86-9C3B-AFACFFD3BE5B}" type="slidenum">
              <a:rPr lang="en-US" smtClean="0"/>
              <a:t>11</a:t>
            </a:fld>
            <a:endParaRPr lang="en-US"/>
          </a:p>
        </p:txBody>
      </p:sp>
    </p:spTree>
    <p:extLst>
      <p:ext uri="{BB962C8B-B14F-4D97-AF65-F5344CB8AC3E}">
        <p14:creationId xmlns:p14="http://schemas.microsoft.com/office/powerpoint/2010/main" val="173615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81196-1C09-41A0-8A6D-FA36A1B6F6AD}"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23011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81196-1C09-41A0-8A6D-FA36A1B6F6AD}"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219224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81196-1C09-41A0-8A6D-FA36A1B6F6AD}"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375038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81196-1C09-41A0-8A6D-FA36A1B6F6AD}"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30298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81196-1C09-41A0-8A6D-FA36A1B6F6AD}"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272233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81196-1C09-41A0-8A6D-FA36A1B6F6AD}" type="datetimeFigureOut">
              <a:rPr lang="en-US" smtClean="0"/>
              <a:t>9/25/2015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311030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81196-1C09-41A0-8A6D-FA36A1B6F6AD}" type="datetimeFigureOut">
              <a:rPr lang="en-US" smtClean="0"/>
              <a:t>9/25/2015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246198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81196-1C09-41A0-8A6D-FA36A1B6F6AD}" type="datetimeFigureOut">
              <a:rPr lang="en-US" smtClean="0"/>
              <a:t>9/25/2015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39722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81196-1C09-41A0-8A6D-FA36A1B6F6AD}" type="datetimeFigureOut">
              <a:rPr lang="en-US" smtClean="0"/>
              <a:t>9/25/2015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397852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81196-1C09-41A0-8A6D-FA36A1B6F6AD}" type="datetimeFigureOut">
              <a:rPr lang="en-US" smtClean="0"/>
              <a:t>9/25/2015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3504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81196-1C09-41A0-8A6D-FA36A1B6F6AD}" type="datetimeFigureOut">
              <a:rPr lang="en-US" smtClean="0"/>
              <a:t>9/25/2015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CBA4-9221-477B-8BD4-109B7DB634D2}" type="slidenum">
              <a:rPr lang="en-US" smtClean="0"/>
              <a:t>‹#›</a:t>
            </a:fld>
            <a:endParaRPr lang="en-US"/>
          </a:p>
        </p:txBody>
      </p:sp>
    </p:spTree>
    <p:extLst>
      <p:ext uri="{BB962C8B-B14F-4D97-AF65-F5344CB8AC3E}">
        <p14:creationId xmlns:p14="http://schemas.microsoft.com/office/powerpoint/2010/main" val="1533550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81196-1C09-41A0-8A6D-FA36A1B6F6AD}" type="datetimeFigureOut">
              <a:rPr lang="en-US" smtClean="0"/>
              <a:t>9/25/2015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FCBA4-9221-477B-8BD4-109B7DB634D2}" type="slidenum">
              <a:rPr lang="en-US" smtClean="0"/>
              <a:t>‹#›</a:t>
            </a:fld>
            <a:endParaRPr lang="en-US"/>
          </a:p>
        </p:txBody>
      </p:sp>
    </p:spTree>
    <p:extLst>
      <p:ext uri="{BB962C8B-B14F-4D97-AF65-F5344CB8AC3E}">
        <p14:creationId xmlns:p14="http://schemas.microsoft.com/office/powerpoint/2010/main" val="21670003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3048"/>
            <a:ext cx="9144000" cy="6854952"/>
          </a:xfrm>
          <a:prstGeom prst="rect">
            <a:avLst/>
          </a:prstGeom>
          <a:noFill/>
          <a:ln>
            <a:noFill/>
          </a:ln>
        </p:spPr>
      </p:pic>
      <p:sp>
        <p:nvSpPr>
          <p:cNvPr id="2" name="Title 1"/>
          <p:cNvSpPr>
            <a:spLocks noGrp="1"/>
          </p:cNvSpPr>
          <p:nvPr>
            <p:ph type="ctrTitle"/>
          </p:nvPr>
        </p:nvSpPr>
        <p:spPr>
          <a:xfrm>
            <a:off x="685800" y="1730375"/>
            <a:ext cx="7772400" cy="1470025"/>
          </a:xfrm>
        </p:spPr>
        <p:txBody>
          <a:bodyPr/>
          <a:lstStyle/>
          <a:p>
            <a:r>
              <a:rPr lang="en-US" i="1" dirty="0" smtClean="0">
                <a:solidFill>
                  <a:schemeClr val="bg1"/>
                </a:solidFill>
                <a:latin typeface="Bodoni MT" panose="02070603080606020203" pitchFamily="18" charset="0"/>
              </a:rPr>
              <a:t>THINK</a:t>
            </a:r>
            <a:r>
              <a:rPr lang="en-US" dirty="0" smtClean="0">
                <a:solidFill>
                  <a:schemeClr val="bg1"/>
                </a:solidFill>
                <a:latin typeface="Bodoni MT" panose="02070603080606020203" pitchFamily="18" charset="0"/>
              </a:rPr>
              <a:t> Like an Artist</a:t>
            </a:r>
            <a:endParaRPr lang="en-US" dirty="0">
              <a:solidFill>
                <a:schemeClr val="bg1"/>
              </a:solidFill>
              <a:latin typeface="Bodoni MT" panose="02070603080606020203" pitchFamily="18" charset="0"/>
            </a:endParaRPr>
          </a:p>
        </p:txBody>
      </p:sp>
      <p:sp>
        <p:nvSpPr>
          <p:cNvPr id="3" name="Subtitle 2"/>
          <p:cNvSpPr>
            <a:spLocks noGrp="1"/>
          </p:cNvSpPr>
          <p:nvPr>
            <p:ph type="subTitle" idx="1"/>
          </p:nvPr>
        </p:nvSpPr>
        <p:spPr>
          <a:xfrm>
            <a:off x="1371600" y="3200400"/>
            <a:ext cx="6553200" cy="1447800"/>
          </a:xfrm>
        </p:spPr>
        <p:txBody>
          <a:bodyPr>
            <a:noAutofit/>
          </a:bodyPr>
          <a:lstStyle/>
          <a:p>
            <a:r>
              <a:rPr lang="en-US" sz="1800" dirty="0">
                <a:solidFill>
                  <a:schemeClr val="bg2"/>
                </a:solidFill>
                <a:latin typeface="Bodoni MT" panose="02070603080606020203" pitchFamily="18" charset="0"/>
              </a:rPr>
              <a:t>Artists possess a critical eye that shapes the way they make and look at art. </a:t>
            </a:r>
            <a:r>
              <a:rPr lang="en-US" sz="1800" dirty="0" smtClean="0">
                <a:solidFill>
                  <a:schemeClr val="bg2"/>
                </a:solidFill>
                <a:latin typeface="Bodoni MT" panose="02070603080606020203" pitchFamily="18" charset="0"/>
              </a:rPr>
              <a:t>Let students assume </a:t>
            </a:r>
            <a:r>
              <a:rPr lang="en-US" sz="1800" dirty="0">
                <a:solidFill>
                  <a:schemeClr val="bg2"/>
                </a:solidFill>
                <a:latin typeface="Bodoni MT" panose="02070603080606020203" pitchFamily="18" charset="0"/>
              </a:rPr>
              <a:t>the role of art critic as they learn how to analyze specific works in depth, from initial observations, to well thought-out interpretations, to final </a:t>
            </a:r>
            <a:r>
              <a:rPr lang="en-US" sz="1800" dirty="0" smtClean="0">
                <a:solidFill>
                  <a:schemeClr val="bg2"/>
                </a:solidFill>
                <a:latin typeface="Bodoni MT" panose="02070603080606020203" pitchFamily="18" charset="0"/>
              </a:rPr>
              <a:t>assessments. </a:t>
            </a:r>
            <a:r>
              <a:rPr lang="en-US" sz="1800" dirty="0">
                <a:solidFill>
                  <a:schemeClr val="bg2"/>
                </a:solidFill>
                <a:latin typeface="Bodoni MT" panose="02070603080606020203" pitchFamily="18" charset="0"/>
              </a:rPr>
              <a:t>L</a:t>
            </a:r>
            <a:r>
              <a:rPr lang="en-US" sz="1800" dirty="0" smtClean="0">
                <a:solidFill>
                  <a:schemeClr val="bg2"/>
                </a:solidFill>
                <a:latin typeface="Bodoni MT" panose="02070603080606020203" pitchFamily="18" charset="0"/>
              </a:rPr>
              <a:t>isten </a:t>
            </a:r>
            <a:r>
              <a:rPr lang="en-US" sz="1800" dirty="0">
                <a:solidFill>
                  <a:schemeClr val="bg2"/>
                </a:solidFill>
                <a:latin typeface="Bodoni MT" panose="02070603080606020203" pitchFamily="18" charset="0"/>
              </a:rPr>
              <a:t>to and learn from each other, expressing and evaluating ideas about </a:t>
            </a:r>
            <a:r>
              <a:rPr lang="en-US" sz="1800" dirty="0" smtClean="0">
                <a:solidFill>
                  <a:schemeClr val="bg2"/>
                </a:solidFill>
                <a:latin typeface="Bodoni MT" panose="02070603080606020203" pitchFamily="18" charset="0"/>
              </a:rPr>
              <a:t>thought-provoking </a:t>
            </a:r>
            <a:r>
              <a:rPr lang="en-US" sz="1800" dirty="0">
                <a:solidFill>
                  <a:schemeClr val="bg2"/>
                </a:solidFill>
                <a:latin typeface="Bodoni MT" panose="02070603080606020203" pitchFamily="18" charset="0"/>
              </a:rPr>
              <a:t>artworks from the past and present.</a:t>
            </a:r>
          </a:p>
        </p:txBody>
      </p:sp>
      <p:pic>
        <p:nvPicPr>
          <p:cNvPr id="1027" name="Picture 3" descr="X:\Logos\MailingLogo_F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4136" y="5903974"/>
            <a:ext cx="3855728" cy="80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6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Clark, Matt, Circus Capture, 19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 y="0"/>
            <a:ext cx="78466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9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tsuzakiK\Desktop\Erdos, Andrew. Ruby R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253" b="11401"/>
          <a:stretch/>
        </p:blipFill>
        <p:spPr bwMode="auto">
          <a:xfrm>
            <a:off x="685800" y="685800"/>
            <a:ext cx="7749309" cy="540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54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latin typeface="Bodoni MT" panose="02070603080606020203" pitchFamily="18" charset="0"/>
              </a:rPr>
              <a:t>After Your Visit</a:t>
            </a:r>
            <a:endParaRPr lang="en-US" sz="3600" dirty="0">
              <a:latin typeface="Bodoni MT" panose="02070603080606020203" pitchFamily="18" charset="0"/>
            </a:endParaRPr>
          </a:p>
        </p:txBody>
      </p:sp>
      <p:sp>
        <p:nvSpPr>
          <p:cNvPr id="3" name="Content Placeholder 2"/>
          <p:cNvSpPr>
            <a:spLocks noGrp="1"/>
          </p:cNvSpPr>
          <p:nvPr>
            <p:ph idx="1"/>
          </p:nvPr>
        </p:nvSpPr>
        <p:spPr>
          <a:xfrm>
            <a:off x="457200" y="1219200"/>
            <a:ext cx="8229600" cy="5181600"/>
          </a:xfrm>
        </p:spPr>
        <p:txBody>
          <a:bodyPr>
            <a:normAutofit lnSpcReduction="10000"/>
          </a:bodyPr>
          <a:lstStyle/>
          <a:p>
            <a:r>
              <a:rPr lang="en-US" sz="2800" dirty="0" smtClean="0">
                <a:latin typeface="Bodoni MT" panose="02070603080606020203" pitchFamily="18" charset="0"/>
              </a:rPr>
              <a:t>Revisit the artworks in this PowerPoint, and have students share what they learned about each one.</a:t>
            </a:r>
          </a:p>
          <a:p>
            <a:r>
              <a:rPr lang="en-US" sz="2800" dirty="0" smtClean="0">
                <a:latin typeface="Bodoni MT" panose="02070603080606020203" pitchFamily="18" charset="0"/>
              </a:rPr>
              <a:t>Ask students to </a:t>
            </a:r>
            <a:r>
              <a:rPr lang="en-US" sz="2800" smtClean="0">
                <a:latin typeface="Bodoni MT" panose="02070603080606020203" pitchFamily="18" charset="0"/>
              </a:rPr>
              <a:t>draw and/or </a:t>
            </a:r>
            <a:r>
              <a:rPr lang="en-US" sz="2800" dirty="0" smtClean="0">
                <a:latin typeface="Bodoni MT" panose="02070603080606020203" pitchFamily="18" charset="0"/>
              </a:rPr>
              <a:t>describe their favorite artwork at the Museum.</a:t>
            </a:r>
          </a:p>
          <a:p>
            <a:r>
              <a:rPr lang="en-US" sz="2800" dirty="0" smtClean="0">
                <a:latin typeface="Bodoni MT" panose="02070603080606020203" pitchFamily="18" charset="0"/>
              </a:rPr>
              <a:t>Have students research any questions or issues that arose on their visit.</a:t>
            </a:r>
          </a:p>
          <a:p>
            <a:r>
              <a:rPr lang="en-US" sz="2800" dirty="0" smtClean="0">
                <a:latin typeface="Bodoni MT" panose="02070603080606020203" pitchFamily="18" charset="0"/>
              </a:rPr>
              <a:t>Ask students to write letters to the Museum about their experience. Send to: Education Department, NBMAA, 56 Lexington St., New Britain, CT 06052</a:t>
            </a:r>
          </a:p>
          <a:p>
            <a:r>
              <a:rPr lang="en-US" sz="2800" dirty="0" smtClean="0">
                <a:latin typeface="Bodoni MT" panose="02070603080606020203" pitchFamily="18" charset="0"/>
              </a:rPr>
              <a:t>Encourage students to return with their families, reminding them that the Museum is </a:t>
            </a:r>
            <a:r>
              <a:rPr lang="en-US" sz="2800" u="sng" dirty="0" smtClean="0">
                <a:latin typeface="Bodoni MT" panose="02070603080606020203" pitchFamily="18" charset="0"/>
              </a:rPr>
              <a:t>free</a:t>
            </a:r>
            <a:r>
              <a:rPr lang="en-US" sz="2800" dirty="0" smtClean="0">
                <a:latin typeface="Bodoni MT" panose="02070603080606020203" pitchFamily="18" charset="0"/>
              </a:rPr>
              <a:t> to visit on Saturday mornings, from 10 a.m. until noon.</a:t>
            </a:r>
            <a:endParaRPr lang="en-US" sz="2800" dirty="0">
              <a:latin typeface="Bodoni MT" panose="02070603080606020203" pitchFamily="18" charset="0"/>
            </a:endParaRPr>
          </a:p>
        </p:txBody>
      </p:sp>
    </p:spTree>
    <p:extLst>
      <p:ext uri="{BB962C8B-B14F-4D97-AF65-F5344CB8AC3E}">
        <p14:creationId xmlns:p14="http://schemas.microsoft.com/office/powerpoint/2010/main" val="3975556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latin typeface="Bodoni MT" panose="02070603080606020203" pitchFamily="18" charset="0"/>
              </a:rPr>
              <a:t>Note to Teachers</a:t>
            </a:r>
            <a:endParaRPr lang="en-US" sz="3600" dirty="0">
              <a:latin typeface="Bodoni MT" panose="02070603080606020203" pitchFamily="18" charset="0"/>
            </a:endParaRPr>
          </a:p>
        </p:txBody>
      </p:sp>
      <p:sp>
        <p:nvSpPr>
          <p:cNvPr id="3" name="Content Placeholder 2"/>
          <p:cNvSpPr>
            <a:spLocks noGrp="1"/>
          </p:cNvSpPr>
          <p:nvPr>
            <p:ph idx="1"/>
          </p:nvPr>
        </p:nvSpPr>
        <p:spPr>
          <a:xfrm>
            <a:off x="457200" y="1219200"/>
            <a:ext cx="8229600" cy="5334000"/>
          </a:xfrm>
        </p:spPr>
        <p:txBody>
          <a:bodyPr>
            <a:normAutofit/>
          </a:bodyPr>
          <a:lstStyle/>
          <a:p>
            <a:r>
              <a:rPr lang="en-US" sz="2800" dirty="0" smtClean="0">
                <a:latin typeface="Bodoni MT" panose="02070603080606020203" pitchFamily="18" charset="0"/>
              </a:rPr>
              <a:t>Use this PowerPoint in the classroom to prepare your students for their visit to the Museum.</a:t>
            </a:r>
          </a:p>
          <a:p>
            <a:r>
              <a:rPr lang="en-US" sz="2800" dirty="0" smtClean="0">
                <a:latin typeface="Bodoni MT" panose="02070603080606020203" pitchFamily="18" charset="0"/>
              </a:rPr>
              <a:t>While each of your students will not see </a:t>
            </a:r>
            <a:r>
              <a:rPr lang="en-US" sz="2800" u="sng" dirty="0" smtClean="0">
                <a:latin typeface="Bodoni MT" panose="02070603080606020203" pitchFamily="18" charset="0"/>
              </a:rPr>
              <a:t>all</a:t>
            </a:r>
            <a:r>
              <a:rPr lang="en-US" sz="2800" dirty="0" smtClean="0">
                <a:latin typeface="Bodoni MT" panose="02070603080606020203" pitchFamily="18" charset="0"/>
              </a:rPr>
              <a:t> of the artworks included here, they will all have similar conversations with their docents.</a:t>
            </a:r>
          </a:p>
          <a:p>
            <a:r>
              <a:rPr lang="en-US" sz="2800" dirty="0" smtClean="0">
                <a:latin typeface="Bodoni MT" panose="02070603080606020203" pitchFamily="18" charset="0"/>
              </a:rPr>
              <a:t>Spend as much time looking at the artworks in this PowerPoint as you can. Even a quick viewing will make for a richer, more memorable museum visit.</a:t>
            </a:r>
          </a:p>
          <a:p>
            <a:r>
              <a:rPr lang="en-US" sz="2800" dirty="0" smtClean="0">
                <a:latin typeface="Bodoni MT" panose="02070603080606020203" pitchFamily="18" charset="0"/>
              </a:rPr>
              <a:t>For more collection images, visit our </a:t>
            </a:r>
            <a:r>
              <a:rPr lang="en-US" sz="2800" dirty="0" err="1" smtClean="0">
                <a:latin typeface="Bodoni MT" panose="02070603080606020203" pitchFamily="18" charset="0"/>
              </a:rPr>
              <a:t>eMuseum</a:t>
            </a:r>
            <a:r>
              <a:rPr lang="en-US" sz="2800" dirty="0" smtClean="0">
                <a:latin typeface="Bodoni MT" panose="02070603080606020203" pitchFamily="18" charset="0"/>
              </a:rPr>
              <a:t> site on nbmaa.org, under “Educational Resources.”</a:t>
            </a:r>
            <a:endParaRPr lang="en-US" sz="2800" dirty="0">
              <a:latin typeface="Bodoni MT" panose="02070603080606020203" pitchFamily="18" charset="0"/>
            </a:endParaRPr>
          </a:p>
        </p:txBody>
      </p:sp>
    </p:spTree>
    <p:extLst>
      <p:ext uri="{BB962C8B-B14F-4D97-AF65-F5344CB8AC3E}">
        <p14:creationId xmlns:p14="http://schemas.microsoft.com/office/powerpoint/2010/main" val="372439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smtClean="0">
                <a:latin typeface="Bodoni MT" panose="02070603080606020203" pitchFamily="18" charset="0"/>
              </a:rPr>
              <a:t>How to be an art critic:</a:t>
            </a:r>
            <a:br>
              <a:rPr lang="en-US" sz="3600" dirty="0" smtClean="0">
                <a:latin typeface="Bodoni MT" panose="02070603080606020203" pitchFamily="18" charset="0"/>
              </a:rPr>
            </a:br>
            <a:r>
              <a:rPr lang="en-US" sz="3600" dirty="0" smtClean="0">
                <a:latin typeface="Bodoni MT" panose="02070603080606020203" pitchFamily="18" charset="0"/>
              </a:rPr>
              <a:t>Describe, Analyze, Interpret, Evaluate</a:t>
            </a:r>
            <a:endParaRPr lang="en-US" sz="3600" dirty="0">
              <a:latin typeface="Bodoni MT" panose="02070603080606020203" pitchFamily="18" charset="0"/>
            </a:endParaRPr>
          </a:p>
        </p:txBody>
      </p:sp>
      <p:sp>
        <p:nvSpPr>
          <p:cNvPr id="3" name="Content Placeholder 2"/>
          <p:cNvSpPr>
            <a:spLocks noGrp="1"/>
          </p:cNvSpPr>
          <p:nvPr>
            <p:ph idx="1"/>
          </p:nvPr>
        </p:nvSpPr>
        <p:spPr>
          <a:xfrm>
            <a:off x="457200" y="1447800"/>
            <a:ext cx="8229600" cy="5029200"/>
          </a:xfrm>
        </p:spPr>
        <p:txBody>
          <a:bodyPr>
            <a:normAutofit lnSpcReduction="10000"/>
          </a:bodyPr>
          <a:lstStyle/>
          <a:p>
            <a:pPr marL="0" indent="0" algn="ctr">
              <a:buNone/>
            </a:pPr>
            <a:r>
              <a:rPr lang="en-US" sz="2000" dirty="0" smtClean="0">
                <a:latin typeface="Bodoni MT" panose="02070603080606020203" pitchFamily="18" charset="0"/>
              </a:rPr>
              <a:t>A </a:t>
            </a:r>
            <a:r>
              <a:rPr lang="en-US" sz="2000" u="sng" dirty="0" smtClean="0">
                <a:latin typeface="Bodoni MT" panose="02070603080606020203" pitchFamily="18" charset="0"/>
              </a:rPr>
              <a:t>critique</a:t>
            </a:r>
            <a:r>
              <a:rPr lang="en-US" sz="2000" dirty="0" smtClean="0">
                <a:latin typeface="Bodoni MT" panose="02070603080606020203" pitchFamily="18" charset="0"/>
              </a:rPr>
              <a:t> is an oral or written discussion strategy used to analyze, describe, and interpret works of art.  It can help students to hone skills of persuasive communication, information-gathering, and justification.  Try the following questions as you look at the artworks here to lead your own critique session.</a:t>
            </a:r>
          </a:p>
          <a:p>
            <a:pPr marL="0" indent="0" algn="ctr">
              <a:buNone/>
            </a:pPr>
            <a:endParaRPr lang="en-US" sz="2000" dirty="0">
              <a:latin typeface="Bodoni MT" panose="02070603080606020203" pitchFamily="18" charset="0"/>
            </a:endParaRPr>
          </a:p>
          <a:p>
            <a:pPr marL="0" indent="0">
              <a:buNone/>
            </a:pPr>
            <a:r>
              <a:rPr lang="en-US" sz="2000" u="sng" dirty="0" smtClean="0">
                <a:latin typeface="Bodoni MT" panose="02070603080606020203" pitchFamily="18" charset="0"/>
              </a:rPr>
              <a:t>Describe</a:t>
            </a:r>
            <a:r>
              <a:rPr lang="en-US" sz="2000" dirty="0" smtClean="0">
                <a:latin typeface="Bodoni MT" panose="02070603080606020203" pitchFamily="18" charset="0"/>
              </a:rPr>
              <a:t> the work without using value words such as “beautiful” or “ugly.”</a:t>
            </a:r>
          </a:p>
          <a:p>
            <a:pPr marL="0" indent="0">
              <a:buNone/>
            </a:pPr>
            <a:endParaRPr lang="en-US" sz="1200" dirty="0">
              <a:latin typeface="Bodoni MT" panose="02070603080606020203" pitchFamily="18" charset="0"/>
            </a:endParaRPr>
          </a:p>
          <a:p>
            <a:pPr marL="0" indent="0">
              <a:buNone/>
            </a:pPr>
            <a:r>
              <a:rPr lang="en-US" sz="2000" u="sng" dirty="0" smtClean="0">
                <a:latin typeface="Bodoni MT" panose="02070603080606020203" pitchFamily="18" charset="0"/>
              </a:rPr>
              <a:t>Analyze</a:t>
            </a:r>
            <a:r>
              <a:rPr lang="en-US" sz="2000" dirty="0" smtClean="0">
                <a:latin typeface="Bodoni MT" panose="02070603080606020203" pitchFamily="18" charset="0"/>
              </a:rPr>
              <a:t> how the work is organized as a complete composition.  Do you see elements (lines, colors, shapes, etc.) that get repeated throughout the work?  What parts of it stand out the most?  If it has subjects or characters, how do they relate to each other?</a:t>
            </a:r>
          </a:p>
          <a:p>
            <a:pPr marL="0" indent="0">
              <a:buNone/>
            </a:pPr>
            <a:endParaRPr lang="en-US" sz="1200" dirty="0">
              <a:latin typeface="Bodoni MT" panose="02070603080606020203" pitchFamily="18" charset="0"/>
            </a:endParaRPr>
          </a:p>
          <a:p>
            <a:pPr marL="0" indent="0">
              <a:buNone/>
            </a:pPr>
            <a:r>
              <a:rPr lang="en-US" sz="2000" u="sng" dirty="0" smtClean="0">
                <a:latin typeface="Bodoni MT" panose="02070603080606020203" pitchFamily="18" charset="0"/>
              </a:rPr>
              <a:t>Interpret</a:t>
            </a:r>
            <a:r>
              <a:rPr lang="en-US" sz="2000" dirty="0" smtClean="0">
                <a:latin typeface="Bodoni MT" panose="02070603080606020203" pitchFamily="18" charset="0"/>
              </a:rPr>
              <a:t> the work by describing how it makes you think or feel.  Does it remind you of anything you have experienced?</a:t>
            </a:r>
          </a:p>
          <a:p>
            <a:pPr marL="0" indent="0">
              <a:buNone/>
            </a:pPr>
            <a:endParaRPr lang="en-US" sz="1200" dirty="0">
              <a:latin typeface="Bodoni MT" panose="02070603080606020203" pitchFamily="18" charset="0"/>
            </a:endParaRPr>
          </a:p>
          <a:p>
            <a:pPr marL="0" indent="0">
              <a:buNone/>
            </a:pPr>
            <a:r>
              <a:rPr lang="en-US" sz="2000" u="sng" dirty="0" smtClean="0">
                <a:latin typeface="Bodoni MT" panose="02070603080606020203" pitchFamily="18" charset="0"/>
              </a:rPr>
              <a:t>Evaluate</a:t>
            </a:r>
            <a:r>
              <a:rPr lang="en-US" sz="2000" dirty="0" smtClean="0">
                <a:latin typeface="Bodoni MT" panose="02070603080606020203" pitchFamily="18" charset="0"/>
              </a:rPr>
              <a:t> the work by presenting your opinion of it.  Do you like it?  Why or why not?  How does it compare to other artworks that you’ve looked at?</a:t>
            </a:r>
          </a:p>
        </p:txBody>
      </p:sp>
    </p:spTree>
    <p:extLst>
      <p:ext uri="{BB962C8B-B14F-4D97-AF65-F5344CB8AC3E}">
        <p14:creationId xmlns:p14="http://schemas.microsoft.com/office/powerpoint/2010/main" val="2943841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smtClean="0">
                <a:latin typeface="Bodoni MT" panose="02070603080606020203" pitchFamily="18" charset="0"/>
              </a:rPr>
              <a:t>How to be an art critic:</a:t>
            </a:r>
            <a:br>
              <a:rPr lang="en-US" sz="3600" dirty="0" smtClean="0">
                <a:latin typeface="Bodoni MT" panose="02070603080606020203" pitchFamily="18" charset="0"/>
              </a:rPr>
            </a:br>
            <a:r>
              <a:rPr lang="en-US" sz="3600" dirty="0" smtClean="0">
                <a:latin typeface="Bodoni MT" panose="02070603080606020203" pitchFamily="18" charset="0"/>
              </a:rPr>
              <a:t>The </a:t>
            </a:r>
            <a:r>
              <a:rPr lang="en-US" sz="3600" u="sng" dirty="0" smtClean="0">
                <a:latin typeface="Bodoni MT" panose="02070603080606020203" pitchFamily="18" charset="0"/>
              </a:rPr>
              <a:t>TABULA</a:t>
            </a:r>
            <a:r>
              <a:rPr lang="en-US" sz="3600" dirty="0" smtClean="0">
                <a:latin typeface="Bodoni MT" panose="02070603080606020203" pitchFamily="18" charset="0"/>
              </a:rPr>
              <a:t> Approach</a:t>
            </a:r>
            <a:endParaRPr lang="en-US" sz="3600" dirty="0">
              <a:latin typeface="Bodoni MT" panose="02070603080606020203" pitchFamily="18" charset="0"/>
            </a:endParaRPr>
          </a:p>
        </p:txBody>
      </p:sp>
      <p:sp>
        <p:nvSpPr>
          <p:cNvPr id="3" name="Content Placeholder 2"/>
          <p:cNvSpPr>
            <a:spLocks noGrp="1"/>
          </p:cNvSpPr>
          <p:nvPr>
            <p:ph idx="1"/>
          </p:nvPr>
        </p:nvSpPr>
        <p:spPr>
          <a:xfrm>
            <a:off x="533400" y="1295400"/>
            <a:ext cx="8229600" cy="5181600"/>
          </a:xfrm>
        </p:spPr>
        <p:txBody>
          <a:bodyPr>
            <a:normAutofit lnSpcReduction="10000"/>
          </a:bodyPr>
          <a:lstStyle/>
          <a:p>
            <a:pPr marL="0" indent="0">
              <a:buNone/>
            </a:pPr>
            <a:r>
              <a:rPr lang="en-US" sz="3600" u="sng" dirty="0" smtClean="0">
                <a:latin typeface="Bodoni MT" panose="02070603080606020203" pitchFamily="18" charset="0"/>
              </a:rPr>
              <a:t>T</a:t>
            </a:r>
            <a:r>
              <a:rPr lang="en-US" sz="3600" dirty="0" smtClean="0">
                <a:latin typeface="Bodoni MT" panose="02070603080606020203" pitchFamily="18" charset="0"/>
              </a:rPr>
              <a:t>	</a:t>
            </a:r>
            <a:r>
              <a:rPr lang="en-US" sz="2800" dirty="0" smtClean="0">
                <a:latin typeface="Bodoni MT" panose="02070603080606020203" pitchFamily="18" charset="0"/>
              </a:rPr>
              <a:t>Take some </a:t>
            </a:r>
            <a:r>
              <a:rPr lang="en-US" sz="2800" u="sng" dirty="0" smtClean="0">
                <a:latin typeface="Bodoni MT" panose="02070603080606020203" pitchFamily="18" charset="0"/>
              </a:rPr>
              <a:t>time</a:t>
            </a:r>
            <a:r>
              <a:rPr lang="en-US" sz="2800" dirty="0" smtClean="0">
                <a:latin typeface="Bodoni MT" panose="02070603080606020203" pitchFamily="18" charset="0"/>
              </a:rPr>
              <a:t> to really look at the artwork.</a:t>
            </a:r>
          </a:p>
          <a:p>
            <a:pPr marL="0" indent="0">
              <a:buNone/>
            </a:pPr>
            <a:endParaRPr lang="en-US" sz="500" u="sng" dirty="0">
              <a:latin typeface="Bodoni MT" panose="02070603080606020203" pitchFamily="18" charset="0"/>
            </a:endParaRPr>
          </a:p>
          <a:p>
            <a:pPr marL="0" indent="0">
              <a:buNone/>
            </a:pPr>
            <a:r>
              <a:rPr lang="en-US" sz="3600" u="sng" dirty="0" smtClean="0">
                <a:latin typeface="Bodoni MT" panose="02070603080606020203" pitchFamily="18" charset="0"/>
              </a:rPr>
              <a:t>A</a:t>
            </a:r>
            <a:r>
              <a:rPr lang="en-US" sz="3600" dirty="0" smtClean="0">
                <a:latin typeface="Bodoni MT" panose="02070603080606020203" pitchFamily="18" charset="0"/>
              </a:rPr>
              <a:t>	</a:t>
            </a:r>
            <a:r>
              <a:rPr lang="en-US" sz="2800" dirty="0" smtClean="0">
                <a:latin typeface="Bodoni MT" panose="02070603080606020203" pitchFamily="18" charset="0"/>
              </a:rPr>
              <a:t>What </a:t>
            </a:r>
            <a:r>
              <a:rPr lang="en-US" sz="2800" u="sng" dirty="0" smtClean="0">
                <a:latin typeface="Bodoni MT" panose="02070603080606020203" pitchFamily="18" charset="0"/>
              </a:rPr>
              <a:t>associations</a:t>
            </a:r>
            <a:r>
              <a:rPr lang="en-US" sz="2800" dirty="0" smtClean="0">
                <a:latin typeface="Bodoni MT" panose="02070603080606020203" pitchFamily="18" charset="0"/>
              </a:rPr>
              <a:t> does it have for you?  Does it 	remind you of something?  Is it familiar at all?</a:t>
            </a:r>
          </a:p>
          <a:p>
            <a:pPr marL="0" indent="0">
              <a:buNone/>
            </a:pPr>
            <a:endParaRPr lang="en-US" sz="500" u="sng" dirty="0">
              <a:latin typeface="Bodoni MT" panose="02070603080606020203" pitchFamily="18" charset="0"/>
            </a:endParaRPr>
          </a:p>
          <a:p>
            <a:pPr marL="0" indent="0">
              <a:buNone/>
            </a:pPr>
            <a:r>
              <a:rPr lang="en-US" sz="3600" u="sng" dirty="0" smtClean="0">
                <a:latin typeface="Bodoni MT" panose="02070603080606020203" pitchFamily="18" charset="0"/>
              </a:rPr>
              <a:t>B</a:t>
            </a:r>
            <a:r>
              <a:rPr lang="en-US" sz="3600" dirty="0" smtClean="0">
                <a:latin typeface="Bodoni MT" panose="02070603080606020203" pitchFamily="18" charset="0"/>
              </a:rPr>
              <a:t>	</a:t>
            </a:r>
            <a:r>
              <a:rPr lang="en-US" sz="2800" dirty="0" smtClean="0">
                <a:latin typeface="Bodoni MT" panose="02070603080606020203" pitchFamily="18" charset="0"/>
              </a:rPr>
              <a:t>What can you find out about the </a:t>
            </a:r>
            <a:r>
              <a:rPr lang="en-US" sz="2800" u="sng" dirty="0" smtClean="0">
                <a:latin typeface="Bodoni MT" panose="02070603080606020203" pitchFamily="18" charset="0"/>
              </a:rPr>
              <a:t>background</a:t>
            </a:r>
            <a:r>
              <a:rPr lang="en-US" sz="2800" dirty="0" smtClean="0">
                <a:latin typeface="Bodoni MT" panose="02070603080606020203" pitchFamily="18" charset="0"/>
              </a:rPr>
              <a:t> 	of the work, or the artist who made it?</a:t>
            </a:r>
          </a:p>
          <a:p>
            <a:pPr marL="0" indent="0">
              <a:buNone/>
            </a:pPr>
            <a:endParaRPr lang="en-US" sz="500" u="sng" dirty="0">
              <a:latin typeface="Bodoni MT" panose="02070603080606020203" pitchFamily="18" charset="0"/>
            </a:endParaRPr>
          </a:p>
          <a:p>
            <a:pPr marL="0" indent="0">
              <a:buNone/>
            </a:pPr>
            <a:r>
              <a:rPr lang="en-US" sz="3600" u="sng" dirty="0" smtClean="0">
                <a:latin typeface="Bodoni MT" panose="02070603080606020203" pitchFamily="18" charset="0"/>
              </a:rPr>
              <a:t>U</a:t>
            </a:r>
            <a:r>
              <a:rPr lang="en-US" sz="3600" dirty="0" smtClean="0">
                <a:latin typeface="Bodoni MT" panose="02070603080606020203" pitchFamily="18" charset="0"/>
              </a:rPr>
              <a:t>	</a:t>
            </a:r>
            <a:r>
              <a:rPr lang="en-US" sz="2800" dirty="0" smtClean="0">
                <a:latin typeface="Bodoni MT" panose="02070603080606020203" pitchFamily="18" charset="0"/>
              </a:rPr>
              <a:t>Do you have a better </a:t>
            </a:r>
            <a:r>
              <a:rPr lang="en-US" sz="2800" u="sng" dirty="0" smtClean="0">
                <a:latin typeface="Bodoni MT" panose="02070603080606020203" pitchFamily="18" charset="0"/>
              </a:rPr>
              <a:t>understanding</a:t>
            </a:r>
            <a:r>
              <a:rPr lang="en-US" sz="2800" dirty="0" smtClean="0">
                <a:latin typeface="Bodoni MT" panose="02070603080606020203" pitchFamily="18" charset="0"/>
              </a:rPr>
              <a:t> of it now?</a:t>
            </a:r>
          </a:p>
          <a:p>
            <a:pPr marL="0" indent="0">
              <a:buNone/>
            </a:pPr>
            <a:endParaRPr lang="en-US" sz="500" u="sng" dirty="0">
              <a:latin typeface="Bodoni MT" panose="02070603080606020203" pitchFamily="18" charset="0"/>
            </a:endParaRPr>
          </a:p>
          <a:p>
            <a:pPr marL="0" indent="0">
              <a:buNone/>
            </a:pPr>
            <a:r>
              <a:rPr lang="en-US" sz="3600" u="sng" dirty="0" smtClean="0">
                <a:latin typeface="Bodoni MT" panose="02070603080606020203" pitchFamily="18" charset="0"/>
              </a:rPr>
              <a:t>L</a:t>
            </a:r>
            <a:r>
              <a:rPr lang="en-US" sz="3600" dirty="0" smtClean="0">
                <a:latin typeface="Bodoni MT" panose="02070603080606020203" pitchFamily="18" charset="0"/>
              </a:rPr>
              <a:t>	</a:t>
            </a:r>
            <a:r>
              <a:rPr lang="en-US" sz="2800" u="sng" dirty="0" smtClean="0">
                <a:latin typeface="Bodoni MT" panose="02070603080606020203" pitchFamily="18" charset="0"/>
              </a:rPr>
              <a:t>Look</a:t>
            </a:r>
            <a:r>
              <a:rPr lang="en-US" sz="2800" dirty="0" smtClean="0">
                <a:latin typeface="Bodoni MT" panose="02070603080606020203" pitchFamily="18" charset="0"/>
              </a:rPr>
              <a:t> at it again.  Do you notice anything new?</a:t>
            </a:r>
          </a:p>
          <a:p>
            <a:pPr marL="0" indent="0">
              <a:buNone/>
            </a:pPr>
            <a:endParaRPr lang="en-US" sz="500" u="sng" dirty="0">
              <a:latin typeface="Bodoni MT" panose="02070603080606020203" pitchFamily="18" charset="0"/>
            </a:endParaRPr>
          </a:p>
          <a:p>
            <a:pPr marL="0" indent="0">
              <a:buNone/>
            </a:pPr>
            <a:r>
              <a:rPr lang="en-US" sz="3600" u="sng" dirty="0" smtClean="0">
                <a:latin typeface="Bodoni MT" panose="02070603080606020203" pitchFamily="18" charset="0"/>
              </a:rPr>
              <a:t>A</a:t>
            </a:r>
            <a:r>
              <a:rPr lang="en-US" sz="3600" dirty="0" smtClean="0">
                <a:latin typeface="Bodoni MT" panose="02070603080606020203" pitchFamily="18" charset="0"/>
              </a:rPr>
              <a:t>	</a:t>
            </a:r>
            <a:r>
              <a:rPr lang="en-US" sz="2800" dirty="0" smtClean="0">
                <a:latin typeface="Bodoni MT" panose="02070603080606020203" pitchFamily="18" charset="0"/>
              </a:rPr>
              <a:t>Go ahead and </a:t>
            </a:r>
            <a:r>
              <a:rPr lang="en-US" sz="2800" u="sng" dirty="0" smtClean="0">
                <a:latin typeface="Bodoni MT" panose="02070603080606020203" pitchFamily="18" charset="0"/>
              </a:rPr>
              <a:t>assess</a:t>
            </a:r>
            <a:r>
              <a:rPr lang="en-US" sz="2800" dirty="0" smtClean="0">
                <a:latin typeface="Bodoni MT" panose="02070603080606020203" pitchFamily="18" charset="0"/>
              </a:rPr>
              <a:t> the artwork now.  Do you 	like it?  Why or why not?</a:t>
            </a:r>
            <a:endParaRPr lang="en-US" sz="3600" u="sng" dirty="0">
              <a:latin typeface="Bodoni MT" panose="02070603080606020203" pitchFamily="18" charset="0"/>
            </a:endParaRPr>
          </a:p>
        </p:txBody>
      </p:sp>
    </p:spTree>
    <p:extLst>
      <p:ext uri="{BB962C8B-B14F-4D97-AF65-F5344CB8AC3E}">
        <p14:creationId xmlns:p14="http://schemas.microsoft.com/office/powerpoint/2010/main" val="3705510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Burchfield, Charles, Lavender and Old Lace, 1939-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6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tsuzakiK\Desktop\Fukui,Nobu,Incredulity,2014.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8570"/>
            <a:ext cx="9144000" cy="590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4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Hawthorne, Charles Webster, The Fisher Boy, ca. 19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330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Chihuly,Dale,Blue and Beyond Blue,(2),2007.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76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Shop Images Repro-June 2015\Sherman, Cindy_Untit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1996" y="0"/>
            <a:ext cx="46400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58363"/>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10262</TotalTime>
  <Words>658</Words>
  <Application>Microsoft Office PowerPoint</Application>
  <PresentationFormat>On-screen Show (4:3)</PresentationFormat>
  <Paragraphs>51</Paragraphs>
  <Slides>12</Slides>
  <Notes>8</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THINK Like an Artist</vt:lpstr>
      <vt:lpstr>Note to Teachers</vt:lpstr>
      <vt:lpstr>How to be an art critic: Describe, Analyze, Interpret, Evaluate</vt:lpstr>
      <vt:lpstr>How to be an art critic: The TABULA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Your Visit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Like an Artist</dc:title>
  <dc:creator>Katy Matsuzaki</dc:creator>
  <cp:lastModifiedBy>Katy Matsuzaki</cp:lastModifiedBy>
  <cp:revision>73</cp:revision>
  <dcterms:created xsi:type="dcterms:W3CDTF">2015-08-21T17:52:09Z</dcterms:created>
  <dcterms:modified xsi:type="dcterms:W3CDTF">2015-09-25T17:28:40Z</dcterms:modified>
</cp:coreProperties>
</file>